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2"/>
  </p:notesMasterIdLst>
  <p:sldIdLst>
    <p:sldId id="298" r:id="rId5"/>
    <p:sldId id="300" r:id="rId6"/>
    <p:sldId id="301" r:id="rId7"/>
    <p:sldId id="303" r:id="rId8"/>
    <p:sldId id="304" r:id="rId9"/>
    <p:sldId id="305" r:id="rId10"/>
    <p:sldId id="306" r:id="rId11"/>
    <p:sldId id="307" r:id="rId12"/>
    <p:sldId id="316" r:id="rId13"/>
    <p:sldId id="309" r:id="rId14"/>
    <p:sldId id="310" r:id="rId15"/>
    <p:sldId id="312" r:id="rId16"/>
    <p:sldId id="314" r:id="rId17"/>
    <p:sldId id="313" r:id="rId18"/>
    <p:sldId id="318" r:id="rId19"/>
    <p:sldId id="315" r:id="rId20"/>
    <p:sldId id="31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92" autoAdjust="0"/>
    <p:restoredTop sz="89307" autoAdjust="0"/>
  </p:normalViewPr>
  <p:slideViewPr>
    <p:cSldViewPr snapToGrid="0">
      <p:cViewPr varScale="1">
        <p:scale>
          <a:sx n="102" d="100"/>
          <a:sy n="102" d="100"/>
        </p:scale>
        <p:origin x="12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7E4496-B97B-AE46-8AEB-BAFDCB140087}" type="datetimeFigureOut">
              <a:rPr lang="en-US" smtClean="0"/>
              <a:t>10/25/20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A1B40F-6626-2A47-8E5D-59B5F902E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9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A1B40F-6626-2A47-8E5D-59B5F902E5A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12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General: https://</a:t>
            </a:r>
            <a:r>
              <a:rPr lang="en-US" dirty="0" err="1"/>
              <a:t>rpubs.com</a:t>
            </a:r>
            <a:r>
              <a:rPr lang="en-US" dirty="0"/>
              <a:t>/Abhilash333/396604 </a:t>
            </a:r>
          </a:p>
          <a:p>
            <a:r>
              <a:rPr lang="en-US" dirty="0"/>
              <a:t>Detail explain of each plot: https://</a:t>
            </a:r>
            <a:r>
              <a:rPr lang="en-US" dirty="0" err="1"/>
              <a:t>rpubs.com</a:t>
            </a:r>
            <a:r>
              <a:rPr lang="en-US" dirty="0"/>
              <a:t>/</a:t>
            </a:r>
            <a:r>
              <a:rPr lang="en-US" dirty="0" err="1"/>
              <a:t>iabrady</a:t>
            </a:r>
            <a:r>
              <a:rPr lang="en-US" dirty="0"/>
              <a:t>/residual-analysis</a:t>
            </a:r>
          </a:p>
          <a:p>
            <a:r>
              <a:rPr lang="en-US" dirty="0"/>
              <a:t>Residuals: Homoscedasticity (Phuong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so </a:t>
            </a:r>
            <a:r>
              <a:rPr lang="en-US" dirty="0" err="1"/>
              <a:t>khong</a:t>
            </a:r>
            <a:r>
              <a:rPr lang="en-US" dirty="0"/>
              <a:t> </a:t>
            </a:r>
            <a:r>
              <a:rPr lang="en-US" dirty="0" err="1"/>
              <a:t>doi</a:t>
            </a:r>
            <a:r>
              <a:rPr lang="en-US" dirty="0"/>
              <a:t> -&gt; good regression) &gt;&lt; </a:t>
            </a:r>
            <a:r>
              <a:rPr lang="en-US" dirty="0" err="1"/>
              <a:t>Heteroscesdasticity</a:t>
            </a:r>
            <a:r>
              <a:rPr lang="en-US" dirty="0"/>
              <a:t> (Phuong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so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doi</a:t>
            </a:r>
            <a:r>
              <a:rPr lang="en-US" dirty="0"/>
              <a:t> -&gt; not good)</a:t>
            </a:r>
          </a:p>
          <a:p>
            <a:r>
              <a:rPr lang="en-US" dirty="0" err="1"/>
              <a:t>Sharpio</a:t>
            </a:r>
            <a:r>
              <a:rPr lang="en-US" dirty="0"/>
              <a:t> Wilk Test: https://</a:t>
            </a:r>
            <a:r>
              <a:rPr lang="en-US" dirty="0" err="1"/>
              <a:t>www.sheffield.ac.uk</a:t>
            </a:r>
            <a:r>
              <a:rPr lang="en-US" dirty="0"/>
              <a:t>/</a:t>
            </a:r>
            <a:r>
              <a:rPr lang="en-US" dirty="0" err="1"/>
              <a:t>polopoly_fs</a:t>
            </a:r>
            <a:r>
              <a:rPr lang="en-US" dirty="0"/>
              <a:t>/1.885202!/file/95_Normality_Check.pdf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A1B40F-6626-2A47-8E5D-59B5F902E5A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80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A1B40F-6626-2A47-8E5D-59B5F902E5A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91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A1B40F-6626-2A47-8E5D-59B5F902E5A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66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A1B40F-6626-2A47-8E5D-59B5F902E5A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297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A1B40F-6626-2A47-8E5D-59B5F902E5A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097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A1B40F-6626-2A47-8E5D-59B5F902E5A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17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10/25/20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10/25/20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10/25/20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10/25/20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10/25/20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10/25/20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10/25/20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10/25/20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10/25/20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10/25/20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73" y="0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12607" y="1242140"/>
            <a:ext cx="3635926" cy="2901694"/>
          </a:xfrm>
        </p:spPr>
        <p:txBody>
          <a:bodyPr anchor="b">
            <a:no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Boston Housing: relation between age and tax rate 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&amp; the number of rooms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Winnie </a:t>
            </a:r>
            <a:r>
              <a:rPr lang="en-US" sz="1600" dirty="0" err="1"/>
              <a:t>uyen</a:t>
            </a:r>
            <a:r>
              <a:rPr lang="en-US" sz="1600" dirty="0"/>
              <a:t> </a:t>
            </a:r>
            <a:r>
              <a:rPr lang="en-US" sz="1600" dirty="0" err="1"/>
              <a:t>nguyen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/>
              <a:t>Data </a:t>
            </a:r>
            <a:r>
              <a:rPr lang="en-US" sz="1600"/>
              <a:t>analysis </a:t>
            </a:r>
            <a:endParaRPr lang="en-US" sz="16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A3C308-74D1-1C43-9BF6-F634C105D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201" y="550811"/>
            <a:ext cx="6432434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dirty="0"/>
              <a:t>Checking the regression model1 assumptions on residuals</a:t>
            </a:r>
            <a:br>
              <a:rPr lang="en-US" sz="3000" dirty="0"/>
            </a:br>
            <a:r>
              <a:rPr lang="en-US" sz="3000" dirty="0"/>
              <a:t>(Plot &amp; Shapiro Test) </a:t>
            </a:r>
          </a:p>
        </p:txBody>
      </p:sp>
      <p:pic>
        <p:nvPicPr>
          <p:cNvPr id="5" name="Content Placeholder 4" descr="Chart, diagram&#10;&#10;Description automatically generated">
            <a:extLst>
              <a:ext uri="{FF2B5EF4-FFF2-40B4-BE49-F238E27FC236}">
                <a16:creationId xmlns:a16="http://schemas.microsoft.com/office/drawing/2014/main" id="{E657D721-C738-434B-A2DA-4F7D4BC37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" y="948923"/>
            <a:ext cx="5278700" cy="3154022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0720" y="2267421"/>
            <a:ext cx="60350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CA629CF-43AD-E344-A868-1A201DE68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365" y="4571732"/>
            <a:ext cx="4017364" cy="12252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5DA7BA-9CD4-F54E-A75A-37D8E8B81EE6}"/>
              </a:ext>
            </a:extLst>
          </p:cNvPr>
          <p:cNvSpPr txBox="1"/>
          <p:nvPr/>
        </p:nvSpPr>
        <p:spPr>
          <a:xfrm>
            <a:off x="5521201" y="2470355"/>
            <a:ext cx="6432434" cy="346165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1) Plot(model1)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 Residuals vs Fitted plot: 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red line is slightly curved; all the fitted value are scattered around the middle of the red line -&gt; NON-LINEARITY relationship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 Normal Q-Q: 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 a good alignment because the residuals considerably move off at the end of the line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+Scale-Location: 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residuals are well spread above and below the horizontal line however the beginning of the line has fewer points -&gt; less variance 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-&gt; This regression has Heteroscedasticity, showing a not good linear regression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lang="en-US" sz="1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2) Shapiro test 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shows skewed data</a:t>
            </a:r>
            <a:endParaRPr lang="en-US" sz="1700" b="1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96134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27F043-7752-DB47-9FA0-F937B4689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27" y="593132"/>
            <a:ext cx="3851337" cy="196108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Single Linear Regression</a:t>
            </a:r>
            <a:br>
              <a:rPr lang="en-US" sz="4000" dirty="0">
                <a:solidFill>
                  <a:srgbClr val="FFFFFF"/>
                </a:solidFill>
              </a:rPr>
            </a:b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C4CC42B-CCF5-5B4B-B2B5-A8536A2BB09B}"/>
              </a:ext>
            </a:extLst>
          </p:cNvPr>
          <p:cNvSpPr txBox="1"/>
          <p:nvPr/>
        </p:nvSpPr>
        <p:spPr>
          <a:xfrm>
            <a:off x="179485" y="2799654"/>
            <a:ext cx="3851337" cy="318966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700" dirty="0">
                <a:solidFill>
                  <a:srgbClr val="FFFFFF"/>
                </a:solidFill>
              </a:rPr>
              <a:t>+ Positive coefficient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700" dirty="0">
                <a:solidFill>
                  <a:srgbClr val="FFFFFF"/>
                </a:solidFill>
              </a:rPr>
              <a:t>Estimated function: 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700" dirty="0">
                <a:solidFill>
                  <a:srgbClr val="FFFFFF"/>
                </a:solidFill>
              </a:rPr>
              <a:t>Age = 34.04 + 0.085 * tax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700" dirty="0" err="1">
                <a:solidFill>
                  <a:srgbClr val="FFFFFF"/>
                </a:solidFill>
              </a:rPr>
              <a:t>Eg</a:t>
            </a:r>
            <a:r>
              <a:rPr lang="en-US" sz="1700" dirty="0">
                <a:solidFill>
                  <a:srgbClr val="FFFFFF"/>
                </a:solidFill>
              </a:rPr>
              <a:t>: tax = 296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700" dirty="0">
                <a:solidFill>
                  <a:srgbClr val="FFFFFF"/>
                </a:solidFill>
              </a:rPr>
              <a:t>+ Estimated result = 59.2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700" dirty="0">
                <a:solidFill>
                  <a:srgbClr val="FFFFFF"/>
                </a:solidFill>
              </a:rPr>
              <a:t>+ Actual result (= Estimated result + e) 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700" dirty="0">
                <a:solidFill>
                  <a:srgbClr val="FFFFFF"/>
                </a:solidFill>
              </a:rPr>
              <a:t>= 65.2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700" dirty="0">
                <a:solidFill>
                  <a:srgbClr val="FFFFFF"/>
                </a:solidFill>
              </a:rPr>
              <a:t>------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700" dirty="0">
                <a:solidFill>
                  <a:srgbClr val="FFFFFF"/>
                </a:solidFill>
              </a:rPr>
              <a:t>+ P-value (less than 5%): significant coefficient for tax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700" dirty="0">
                <a:solidFill>
                  <a:srgbClr val="FFFFFF"/>
                </a:solidFill>
              </a:rPr>
              <a:t>+ Adjusted R-squared: quite low (~25.5%) 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700" dirty="0">
                <a:solidFill>
                  <a:srgbClr val="FFFFFF"/>
                </a:solidFill>
              </a:rPr>
              <a:t>-&gt; independent variable (rm) can only explain 25.5% the dependent variable 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lang="en-US" sz="1700" dirty="0">
              <a:solidFill>
                <a:srgbClr val="FFFFFF"/>
              </a:solidFill>
            </a:endParaRPr>
          </a:p>
        </p:txBody>
      </p:sp>
      <p:pic>
        <p:nvPicPr>
          <p:cNvPr id="6" name="Content Placeholder 5" descr="Text, letter&#10;&#10;Description automatically generated">
            <a:extLst>
              <a:ext uri="{FF2B5EF4-FFF2-40B4-BE49-F238E27FC236}">
                <a16:creationId xmlns:a16="http://schemas.microsoft.com/office/drawing/2014/main" id="{904CC059-97AB-ED47-98E1-BFF109B68F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233735" y="1672234"/>
            <a:ext cx="7822348" cy="46542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2B5BF1-D1A4-FC41-833D-EDE57197E263}"/>
              </a:ext>
            </a:extLst>
          </p:cNvPr>
          <p:cNvSpPr txBox="1"/>
          <p:nvPr/>
        </p:nvSpPr>
        <p:spPr>
          <a:xfrm>
            <a:off x="4217899" y="398979"/>
            <a:ext cx="78283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Model 2: </a:t>
            </a:r>
            <a:r>
              <a:rPr lang="en-US" sz="2500" dirty="0"/>
              <a:t>Predict the proportion of house built before 1940 given by the tax rate</a:t>
            </a:r>
          </a:p>
        </p:txBody>
      </p:sp>
    </p:spTree>
    <p:extLst>
      <p:ext uri="{BB962C8B-B14F-4D97-AF65-F5344CB8AC3E}">
        <p14:creationId xmlns:p14="http://schemas.microsoft.com/office/powerpoint/2010/main" val="2330292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4A37DD3-1B84-4776-94E1-C0AAA5C0F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A3C308-74D1-1C43-9BF6-F634C105D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" y="5120639"/>
            <a:ext cx="7965972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600" dirty="0">
                <a:solidFill>
                  <a:srgbClr val="FFFFFF"/>
                </a:solidFill>
              </a:rPr>
              <a:t>Checking the regression model2 assumptions on residuals </a:t>
            </a: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dirty="0">
                <a:solidFill>
                  <a:srgbClr val="FFFFFF"/>
                </a:solidFill>
              </a:rPr>
              <a:t>(Plot &amp; Shapiro Test) 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102974A-7A87-0C4D-9C5D-D6E6C1322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077" y="443666"/>
            <a:ext cx="4291083" cy="1390140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376544B0-1E32-BD48-ADC5-41E4D936D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62" y="205216"/>
            <a:ext cx="7492815" cy="4458223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99252AA-0014-7F45-9794-126481684C80}"/>
              </a:ext>
            </a:extLst>
          </p:cNvPr>
          <p:cNvSpPr txBox="1"/>
          <p:nvPr/>
        </p:nvSpPr>
        <p:spPr>
          <a:xfrm>
            <a:off x="7553077" y="2253672"/>
            <a:ext cx="412885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500" b="1" dirty="0">
                <a:highlight>
                  <a:srgbClr val="FFFF00"/>
                </a:highlight>
              </a:rPr>
              <a:t>Plot(model2) &amp; Shapiro Test</a:t>
            </a:r>
          </a:p>
          <a:p>
            <a:pPr>
              <a:lnSpc>
                <a:spcPct val="90000"/>
              </a:lnSpc>
            </a:pPr>
            <a:r>
              <a:rPr lang="en-US" sz="2500" b="1" dirty="0"/>
              <a:t>-&gt; Show this regression has heteroscedasticity, skewed data and not a good linear regression </a:t>
            </a:r>
          </a:p>
          <a:p>
            <a:pPr>
              <a:lnSpc>
                <a:spcPct val="90000"/>
              </a:lnSpc>
            </a:pPr>
            <a:endParaRPr lang="en-US" sz="25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97757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27F043-7752-DB47-9FA0-F937B4689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6" y="258771"/>
            <a:ext cx="4035171" cy="196108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Multi-variables Linear Regression</a:t>
            </a:r>
            <a:br>
              <a:rPr lang="en-US" sz="2200" dirty="0">
                <a:solidFill>
                  <a:srgbClr val="FFFFFF"/>
                </a:solidFill>
              </a:rPr>
            </a:br>
            <a:endParaRPr lang="en-US" sz="2200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C4CC42B-CCF5-5B4B-B2B5-A8536A2BB09B}"/>
              </a:ext>
            </a:extLst>
          </p:cNvPr>
          <p:cNvSpPr txBox="1"/>
          <p:nvPr/>
        </p:nvSpPr>
        <p:spPr>
          <a:xfrm>
            <a:off x="147340" y="2658390"/>
            <a:ext cx="3765269" cy="318966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700" dirty="0">
                <a:solidFill>
                  <a:srgbClr val="FFFFFF"/>
                </a:solidFill>
              </a:rPr>
              <a:t>Estimated function: 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700" dirty="0">
                <a:solidFill>
                  <a:srgbClr val="FFFFFF"/>
                </a:solidFill>
              </a:rPr>
              <a:t>Age = 61.48 + 0.08 * tax – 4.05 *rm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700" dirty="0" err="1">
                <a:solidFill>
                  <a:srgbClr val="FFFFFF"/>
                </a:solidFill>
              </a:rPr>
              <a:t>Eg</a:t>
            </a:r>
            <a:r>
              <a:rPr lang="en-US" sz="1700" dirty="0">
                <a:solidFill>
                  <a:srgbClr val="FFFFFF"/>
                </a:solidFill>
              </a:rPr>
              <a:t>: tax = 296 &amp; rm = 6.575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700" dirty="0">
                <a:solidFill>
                  <a:srgbClr val="FFFFFF"/>
                </a:solidFill>
              </a:rPr>
              <a:t>+ Estimated result = 58.53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700" dirty="0">
                <a:solidFill>
                  <a:srgbClr val="FFFFFF"/>
                </a:solidFill>
              </a:rPr>
              <a:t>+ Actual result (= Estimated result + e) 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700" dirty="0">
                <a:solidFill>
                  <a:srgbClr val="FFFFFF"/>
                </a:solidFill>
              </a:rPr>
              <a:t>= 65.2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700" dirty="0">
                <a:solidFill>
                  <a:srgbClr val="FFFFFF"/>
                </a:solidFill>
              </a:rPr>
              <a:t>------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700" dirty="0">
                <a:solidFill>
                  <a:srgbClr val="FFFFFF"/>
                </a:solidFill>
              </a:rPr>
              <a:t>+ P-value (less than 5%): significant coefficient for both tax and rm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700" dirty="0">
                <a:solidFill>
                  <a:srgbClr val="FFFFFF"/>
                </a:solidFill>
              </a:rPr>
              <a:t>+ Adjusted R-squared: quite low (~26.3%) 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700" dirty="0">
                <a:solidFill>
                  <a:srgbClr val="FFFFFF"/>
                </a:solidFill>
              </a:rPr>
              <a:t>-&gt; independent variables (tax &amp; rm) can only explain 26.3% the dependent variable (age) 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lang="en-US" sz="1700" dirty="0">
              <a:solidFill>
                <a:srgbClr val="FFFFFF"/>
              </a:solidFill>
            </a:endParaRP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ED0382A3-107F-B840-983E-D703635F04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114957" y="1681688"/>
            <a:ext cx="7997139" cy="5138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73341E-AD85-FF42-9B6B-06EB6631C0E6}"/>
              </a:ext>
            </a:extLst>
          </p:cNvPr>
          <p:cNvSpPr txBox="1"/>
          <p:nvPr/>
        </p:nvSpPr>
        <p:spPr>
          <a:xfrm>
            <a:off x="4234835" y="258771"/>
            <a:ext cx="770834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Model 3: </a:t>
            </a:r>
            <a:r>
              <a:rPr lang="en-US" sz="2500" dirty="0"/>
              <a:t>Predict the proportion of house built before 1940 given by the tax rate &amp; the average number of rooms</a:t>
            </a:r>
          </a:p>
        </p:txBody>
      </p:sp>
    </p:spTree>
    <p:extLst>
      <p:ext uri="{BB962C8B-B14F-4D97-AF65-F5344CB8AC3E}">
        <p14:creationId xmlns:p14="http://schemas.microsoft.com/office/powerpoint/2010/main" val="957090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4A37DD3-1B84-4776-94E1-C0AAA5C0F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A3C308-74D1-1C43-9BF6-F634C105D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600" dirty="0">
                <a:solidFill>
                  <a:srgbClr val="FFFFFF"/>
                </a:solidFill>
              </a:rPr>
              <a:t>Checking the regression model3 assumptions on residuals </a:t>
            </a: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dirty="0">
                <a:solidFill>
                  <a:srgbClr val="FFFFFF"/>
                </a:solidFill>
              </a:rPr>
              <a:t>(Plot &amp; Shapiro Test) 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99252AA-0014-7F45-9794-126481684C80}"/>
              </a:ext>
            </a:extLst>
          </p:cNvPr>
          <p:cNvSpPr txBox="1"/>
          <p:nvPr/>
        </p:nvSpPr>
        <p:spPr>
          <a:xfrm>
            <a:off x="7885071" y="2278156"/>
            <a:ext cx="4310203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500" b="1" dirty="0">
                <a:highlight>
                  <a:srgbClr val="FFFF00"/>
                </a:highlight>
              </a:rPr>
              <a:t>Plot(model3) &amp; Shapiro Test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500" b="1" dirty="0"/>
              <a:t>-&gt; Show this regression has: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500" b="1" dirty="0"/>
              <a:t>+heteroscedasticity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500" b="1" dirty="0"/>
              <a:t>+ skewed data</a:t>
            </a:r>
            <a:br>
              <a:rPr lang="en-US" sz="2500" b="1" dirty="0"/>
            </a:br>
            <a:r>
              <a:rPr lang="en-US" sz="2500" b="1" dirty="0"/>
              <a:t>+ not a good linear regression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500" b="1" dirty="0">
              <a:highlight>
                <a:srgbClr val="FFFF00"/>
              </a:highlight>
            </a:endParaRP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C540133-F395-2E42-91A3-A74D1AC3B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81"/>
            <a:ext cx="7841568" cy="4788314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03CEF4D-5FE1-A242-9B84-1B9110742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6287" y="700921"/>
            <a:ext cx="4462439" cy="133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47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00990C9-CB0D-054A-B19A-9256D9807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 the accuracy of model using dummy variable CHAS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4A0BEEE-7D8F-A34C-AE92-2FB647336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9126" y="1853090"/>
            <a:ext cx="5027889" cy="736282"/>
          </a:xfrm>
        </p:spPr>
        <p:txBody>
          <a:bodyPr>
            <a:normAutofit/>
          </a:bodyPr>
          <a:lstStyle/>
          <a:p>
            <a:r>
              <a:rPr lang="en-US" dirty="0"/>
              <a:t>Chas == 1: </a:t>
            </a:r>
            <a:r>
              <a:rPr lang="en-US" cap="none" dirty="0"/>
              <a:t>Df2 has 35 rows x 4 cols</a:t>
            </a:r>
            <a:endParaRPr lang="en-US" dirty="0"/>
          </a:p>
        </p:txBody>
      </p:sp>
      <p:pic>
        <p:nvPicPr>
          <p:cNvPr id="8" name="Content Placeholder 7" descr="Table&#10;&#10;Description automatically generated">
            <a:extLst>
              <a:ext uri="{FF2B5EF4-FFF2-40B4-BE49-F238E27FC236}">
                <a16:creationId xmlns:a16="http://schemas.microsoft.com/office/drawing/2014/main" id="{4CE624CE-2297-D74A-9735-257DD62237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07766" y="2589372"/>
            <a:ext cx="3701556" cy="3481005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692FD0-FF5A-5F44-AA86-7EFA03ADBB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54987" y="2039845"/>
            <a:ext cx="5184644" cy="736282"/>
          </a:xfrm>
        </p:spPr>
        <p:txBody>
          <a:bodyPr>
            <a:normAutofit/>
          </a:bodyPr>
          <a:lstStyle/>
          <a:p>
            <a:r>
              <a:rPr lang="en-US" dirty="0"/>
              <a:t>Chas == 0: </a:t>
            </a:r>
            <a:r>
              <a:rPr lang="en-US" cap="none" dirty="0"/>
              <a:t>Df3 has 471 rows x 4 cols</a:t>
            </a:r>
            <a:endParaRPr lang="en-US" dirty="0"/>
          </a:p>
          <a:p>
            <a:endParaRPr lang="en-US" dirty="0"/>
          </a:p>
        </p:txBody>
      </p:sp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7F6D27D3-9BA5-4541-821F-B7EEA69F715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74086" y="2407298"/>
            <a:ext cx="3701556" cy="3656126"/>
          </a:xfrm>
        </p:spPr>
      </p:pic>
    </p:spTree>
    <p:extLst>
      <p:ext uri="{BB962C8B-B14F-4D97-AF65-F5344CB8AC3E}">
        <p14:creationId xmlns:p14="http://schemas.microsoft.com/office/powerpoint/2010/main" val="101812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27F043-7752-DB47-9FA0-F937B4689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Multi-variables Linear Regression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C4CC42B-CCF5-5B4B-B2B5-A8536A2BB09B}"/>
              </a:ext>
            </a:extLst>
          </p:cNvPr>
          <p:cNvSpPr txBox="1"/>
          <p:nvPr/>
        </p:nvSpPr>
        <p:spPr>
          <a:xfrm>
            <a:off x="178401" y="2799653"/>
            <a:ext cx="3881534" cy="318966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b="1" dirty="0">
                <a:solidFill>
                  <a:srgbClr val="FFFFFF"/>
                </a:solidFill>
              </a:rPr>
              <a:t>Estimated function: 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solidFill>
                  <a:srgbClr val="FFFFFF"/>
                </a:solidFill>
              </a:rPr>
              <a:t>Age = 97.86 + 0.072 * tax – 7.41 *rm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solidFill>
                  <a:srgbClr val="FFFFFF"/>
                </a:solidFill>
              </a:rPr>
              <a:t>------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solidFill>
                  <a:srgbClr val="FFFFFF"/>
                </a:solidFill>
              </a:rPr>
              <a:t>+ P-value (less than 5%): significant coefficient for both tax and rm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solidFill>
                  <a:srgbClr val="FFFFFF"/>
                </a:solidFill>
              </a:rPr>
              <a:t>+ Adjusted R-squared: 34.12%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b="1" dirty="0">
                <a:solidFill>
                  <a:srgbClr val="FFFFFF"/>
                </a:solidFill>
              </a:rPr>
              <a:t>-&gt; This model increases the percentage which independent variables explain the dependent variable (comparing with 26.3% in model 3)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7" name="Content Placeholder 16" descr="Table&#10;&#10;Description automatically generated">
            <a:extLst>
              <a:ext uri="{FF2B5EF4-FFF2-40B4-BE49-F238E27FC236}">
                <a16:creationId xmlns:a16="http://schemas.microsoft.com/office/drawing/2014/main" id="{561FD746-9EBC-4B4C-A196-458434218C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2744"/>
          <a:stretch/>
        </p:blipFill>
        <p:spPr>
          <a:xfrm>
            <a:off x="4143280" y="1567542"/>
            <a:ext cx="8120424" cy="529138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23CFE95-681F-6147-9759-E66CB12DD316}"/>
              </a:ext>
            </a:extLst>
          </p:cNvPr>
          <p:cNvSpPr txBox="1"/>
          <p:nvPr/>
        </p:nvSpPr>
        <p:spPr>
          <a:xfrm>
            <a:off x="4234835" y="258771"/>
            <a:ext cx="770834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Model 3.1: </a:t>
            </a:r>
            <a:r>
              <a:rPr lang="en-US" sz="2500" dirty="0"/>
              <a:t>Predict the proportion of house built before 1940 given by the tax rate &amp; the average number of rooms (with CHAS ==1)</a:t>
            </a:r>
          </a:p>
        </p:txBody>
      </p:sp>
    </p:spTree>
    <p:extLst>
      <p:ext uri="{BB962C8B-B14F-4D97-AF65-F5344CB8AC3E}">
        <p14:creationId xmlns:p14="http://schemas.microsoft.com/office/powerpoint/2010/main" val="1309995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27F043-7752-DB47-9FA0-F937B4689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Multi-variables Linear Regression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C4CC42B-CCF5-5B4B-B2B5-A8536A2BB09B}"/>
              </a:ext>
            </a:extLst>
          </p:cNvPr>
          <p:cNvSpPr txBox="1"/>
          <p:nvPr/>
        </p:nvSpPr>
        <p:spPr>
          <a:xfrm>
            <a:off x="186611" y="2799654"/>
            <a:ext cx="3873323" cy="318966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700" b="1" dirty="0">
                <a:solidFill>
                  <a:srgbClr val="FFFFFF"/>
                </a:solidFill>
              </a:rPr>
              <a:t>Estimated function: 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700" dirty="0">
                <a:solidFill>
                  <a:srgbClr val="FFFFFF"/>
                </a:solidFill>
              </a:rPr>
              <a:t>Age = 59.9 + 0.08 * tax – 4.01 *rm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700" dirty="0">
                <a:solidFill>
                  <a:srgbClr val="FFFFFF"/>
                </a:solidFill>
              </a:rPr>
              <a:t>------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700" dirty="0">
                <a:solidFill>
                  <a:srgbClr val="FFFFFF"/>
                </a:solidFill>
              </a:rPr>
              <a:t>+ P-value (less than 5%): significant coefficient for both tax and rm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700" dirty="0">
                <a:solidFill>
                  <a:srgbClr val="FFFFFF"/>
                </a:solidFill>
              </a:rPr>
              <a:t>+ Adjusted R-squared: 26.63%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700" b="1" dirty="0">
                <a:solidFill>
                  <a:srgbClr val="FFFFFF"/>
                </a:solidFill>
              </a:rPr>
              <a:t>-&gt; This model doesn’t increase the percentage which independent variables explain the dependent variable (comparing with 26.3% in model 3)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lang="en-US" sz="1700" dirty="0">
              <a:solidFill>
                <a:srgbClr val="FFFFFF"/>
              </a:solidFill>
            </a:endParaRP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DA6ABA2E-F963-FB46-A4C1-79C57C0F7D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143281" y="1656597"/>
            <a:ext cx="8043034" cy="516764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0859E69-AE01-AC46-9149-0118B0548DDE}"/>
              </a:ext>
            </a:extLst>
          </p:cNvPr>
          <p:cNvSpPr txBox="1"/>
          <p:nvPr/>
        </p:nvSpPr>
        <p:spPr>
          <a:xfrm>
            <a:off x="4234835" y="258771"/>
            <a:ext cx="770834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Model 3.2: </a:t>
            </a:r>
            <a:r>
              <a:rPr lang="en-US" sz="2500" dirty="0"/>
              <a:t>Predict the proportion of house built before 1940 given by the tax rate &amp; the average number of rooms (CHAS == 0)</a:t>
            </a:r>
          </a:p>
        </p:txBody>
      </p:sp>
    </p:spTree>
    <p:extLst>
      <p:ext uri="{BB962C8B-B14F-4D97-AF65-F5344CB8AC3E}">
        <p14:creationId xmlns:p14="http://schemas.microsoft.com/office/powerpoint/2010/main" val="147157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/>
              <a:t>Topic: Boston Housing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61806C-8244-FB41-B082-4518F9D1FF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7" y="2546224"/>
            <a:ext cx="3448259" cy="3342747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relationship of housing features: tax rate and the number of rooms to predict the age of the  house (specifically which house built before 1940)</a:t>
            </a:r>
          </a:p>
          <a:p>
            <a:pPr>
              <a:lnSpc>
                <a:spcPct val="100000"/>
              </a:lnSpc>
            </a:pPr>
            <a:r>
              <a:rPr lang="en-US" dirty="0" err="1"/>
              <a:t>BostonHousing</a:t>
            </a:r>
            <a:r>
              <a:rPr lang="en-US" dirty="0"/>
              <a:t> Data in library MASS:</a:t>
            </a:r>
          </a:p>
          <a:p>
            <a:pPr>
              <a:lnSpc>
                <a:spcPct val="100000"/>
              </a:lnSpc>
            </a:pPr>
            <a:r>
              <a:rPr lang="en-US" dirty="0"/>
              <a:t>+ 506 rows &amp; 14 columns</a:t>
            </a:r>
          </a:p>
        </p:txBody>
      </p:sp>
      <p:pic>
        <p:nvPicPr>
          <p:cNvPr id="8" name="Content Placeholder 7" descr="Table&#10;&#10;Description automatically generated">
            <a:extLst>
              <a:ext uri="{FF2B5EF4-FFF2-40B4-BE49-F238E27FC236}">
                <a16:creationId xmlns:a16="http://schemas.microsoft.com/office/drawing/2014/main" id="{7AFCFC2D-65FF-9940-B8B7-6510959E89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4378" b="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14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62771-5E28-A549-835D-FBBAF7DD7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04240"/>
            <a:ext cx="10058400" cy="702302"/>
          </a:xfrm>
        </p:spPr>
        <p:txBody>
          <a:bodyPr>
            <a:normAutofit fontScale="90000"/>
          </a:bodyPr>
          <a:lstStyle/>
          <a:p>
            <a:r>
              <a:rPr lang="en-US" dirty="0"/>
              <a:t>Data frame using in the project/topic: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C35DE-4F4D-204C-B420-0D5AE2BF9D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cap="none" dirty="0"/>
              <a:t>New data frame extracted from </a:t>
            </a:r>
            <a:r>
              <a:rPr lang="en-US" cap="none" dirty="0" err="1"/>
              <a:t>BostonHousing</a:t>
            </a:r>
            <a:r>
              <a:rPr lang="en-US" cap="none" dirty="0"/>
              <a:t> contains 506 rows x 4 cols</a:t>
            </a:r>
          </a:p>
        </p:txBody>
      </p:sp>
      <p:pic>
        <p:nvPicPr>
          <p:cNvPr id="8" name="Content Placeholder 7" descr="Table&#10;&#10;Description automatically generated">
            <a:extLst>
              <a:ext uri="{FF2B5EF4-FFF2-40B4-BE49-F238E27FC236}">
                <a16:creationId xmlns:a16="http://schemas.microsoft.com/office/drawing/2014/main" id="{02B5049F-BF2A-8A46-9326-AF694E8891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74438" y="2787474"/>
            <a:ext cx="2535620" cy="356628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95CF8A-A04D-FD4C-9C75-5AD4057A50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7016" y="2096429"/>
            <a:ext cx="4639736" cy="736282"/>
          </a:xfrm>
        </p:spPr>
        <p:txBody>
          <a:bodyPr>
            <a:normAutofit fontScale="85000" lnSpcReduction="20000"/>
          </a:bodyPr>
          <a:lstStyle/>
          <a:p>
            <a:r>
              <a:rPr lang="en-US" cap="none" dirty="0"/>
              <a:t>Overview about data structure:</a:t>
            </a:r>
          </a:p>
          <a:p>
            <a:r>
              <a:rPr lang="en-US" cap="none" dirty="0"/>
              <a:t>+ str() &amp; summary()</a:t>
            </a:r>
          </a:p>
        </p:txBody>
      </p: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18E1A297-A452-7E44-A905-8FD6AD2A09E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564250" y="3137604"/>
            <a:ext cx="6543123" cy="2878441"/>
          </a:xfr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A4C63-BF46-1747-9AD4-E44ABD6D6E37}"/>
              </a:ext>
            </a:extLst>
          </p:cNvPr>
          <p:cNvCxnSpPr/>
          <p:nvPr/>
        </p:nvCxnSpPr>
        <p:spPr>
          <a:xfrm>
            <a:off x="5564250" y="1906859"/>
            <a:ext cx="0" cy="46645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207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27F043-7752-DB47-9FA0-F937B4689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83345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en-US" dirty="0"/>
              <a:t>Correlation Test among variables:</a:t>
            </a:r>
            <a:br>
              <a:rPr lang="en-US" dirty="0"/>
            </a:br>
            <a:r>
              <a:rPr lang="en-US" sz="2200" dirty="0">
                <a:latin typeface="+mn-lt"/>
              </a:rPr>
              <a:t>Char: Charles River dummy variable (=1 if track bounds river; 0 otherwise)</a:t>
            </a:r>
            <a:br>
              <a:rPr lang="en-US" sz="2200" dirty="0">
                <a:latin typeface="+mn-lt"/>
              </a:rPr>
            </a:br>
            <a:r>
              <a:rPr lang="en-US" sz="2200" dirty="0">
                <a:latin typeface="+mn-lt"/>
              </a:rPr>
              <a:t>rm: average number of rooms per dwelling</a:t>
            </a:r>
            <a:br>
              <a:rPr lang="en-US" sz="2200" dirty="0">
                <a:latin typeface="+mn-lt"/>
              </a:rPr>
            </a:br>
            <a:r>
              <a:rPr lang="en-US" sz="2200" dirty="0">
                <a:latin typeface="+mn-lt"/>
              </a:rPr>
              <a:t>age: proportion of owner-occupied units built prior to 1940</a:t>
            </a:r>
            <a:br>
              <a:rPr lang="en-US" sz="2200" dirty="0">
                <a:latin typeface="+mn-lt"/>
              </a:rPr>
            </a:br>
            <a:r>
              <a:rPr lang="en-US" sz="2200" dirty="0">
                <a:latin typeface="+mn-lt"/>
              </a:rPr>
              <a:t>tax: full-value property-tax rate per $10,000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9637A8-465F-0344-9DBE-C5E171A88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916398"/>
            <a:ext cx="4639736" cy="73628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Correlation test of 4 variables </a:t>
            </a:r>
          </a:p>
        </p:txBody>
      </p: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74B92D6E-4C44-CA44-951A-661A1D2590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0687"/>
          <a:stretch/>
        </p:blipFill>
        <p:spPr>
          <a:xfrm>
            <a:off x="409918" y="2471261"/>
            <a:ext cx="5953499" cy="141069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855750A-A901-D743-A263-A340F710F6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Plot matrix showing scatterplots for each variable</a:t>
            </a:r>
          </a:p>
        </p:txBody>
      </p:sp>
      <p:pic>
        <p:nvPicPr>
          <p:cNvPr id="13" name="Content Placeholder 12" descr="Diagram&#10;&#10;Description automatically generated">
            <a:extLst>
              <a:ext uri="{FF2B5EF4-FFF2-40B4-BE49-F238E27FC236}">
                <a16:creationId xmlns:a16="http://schemas.microsoft.com/office/drawing/2014/main" id="{E5FE9CBA-DC2E-614F-A740-094C2DEB4C3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2629"/>
          <a:stretch/>
        </p:blipFill>
        <p:spPr>
          <a:xfrm>
            <a:off x="6214820" y="2793683"/>
            <a:ext cx="5335897" cy="3209544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4CC42B-CCF5-5B4B-B2B5-A8536A2BB09B}"/>
              </a:ext>
            </a:extLst>
          </p:cNvPr>
          <p:cNvSpPr txBox="1"/>
          <p:nvPr/>
        </p:nvSpPr>
        <p:spPr>
          <a:xfrm>
            <a:off x="409918" y="3881957"/>
            <a:ext cx="59534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Meaning: </a:t>
            </a:r>
          </a:p>
          <a:p>
            <a:r>
              <a:rPr lang="en-US" dirty="0"/>
              <a:t>+ The average number of rooms has a negative coefficient with age (dependent variable) </a:t>
            </a:r>
          </a:p>
          <a:p>
            <a:r>
              <a:rPr lang="en-US" dirty="0"/>
              <a:t>+ While the tax rate has a positive coefficient with age (dependent variable)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999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F3F6C-CF39-EC41-B903-C515163F8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each variable (Histogram &amp; Boxplot): Age</a:t>
            </a:r>
          </a:p>
        </p:txBody>
      </p:sp>
      <p:pic>
        <p:nvPicPr>
          <p:cNvPr id="6" name="Content Placeholder 5" descr="Chart, histogram&#10;&#10;Description automatically generated">
            <a:extLst>
              <a:ext uri="{FF2B5EF4-FFF2-40B4-BE49-F238E27FC236}">
                <a16:creationId xmlns:a16="http://schemas.microsoft.com/office/drawing/2014/main" id="{154FF224-F62D-5C49-87BE-A3A902A59CC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2126" y="2223162"/>
            <a:ext cx="5970583" cy="3692445"/>
          </a:xfrm>
        </p:spPr>
      </p:pic>
      <p:pic>
        <p:nvPicPr>
          <p:cNvPr id="8" name="Content Placeholder 7" descr="Chart, histogram&#10;&#10;Description automatically generated">
            <a:extLst>
              <a:ext uri="{FF2B5EF4-FFF2-40B4-BE49-F238E27FC236}">
                <a16:creationId xmlns:a16="http://schemas.microsoft.com/office/drawing/2014/main" id="{60DD5C10-9F48-4D4F-B62D-CB201011A7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75577" y="2463280"/>
            <a:ext cx="5684297" cy="3452327"/>
          </a:xfrm>
        </p:spPr>
      </p:pic>
    </p:spTree>
    <p:extLst>
      <p:ext uri="{BB962C8B-B14F-4D97-AF65-F5344CB8AC3E}">
        <p14:creationId xmlns:p14="http://schemas.microsoft.com/office/powerpoint/2010/main" val="131155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F3F6C-CF39-EC41-B903-C515163F8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each variable (Histogram &amp; Boxplot): rm</a:t>
            </a:r>
          </a:p>
        </p:txBody>
      </p:sp>
      <p:pic>
        <p:nvPicPr>
          <p:cNvPr id="16" name="Content Placeholder 15" descr="Chart, histogram&#10;&#10;Description automatically generated">
            <a:extLst>
              <a:ext uri="{FF2B5EF4-FFF2-40B4-BE49-F238E27FC236}">
                <a16:creationId xmlns:a16="http://schemas.microsoft.com/office/drawing/2014/main" id="{AC68597E-0CF0-714B-B53D-F7EE7B453C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34269" y="2492704"/>
            <a:ext cx="5881251" cy="3584918"/>
          </a:xfrm>
        </p:spPr>
      </p:pic>
      <p:pic>
        <p:nvPicPr>
          <p:cNvPr id="14" name="Content Placeholder 13" descr="Chart, histogram&#10;&#10;Description automatically generated">
            <a:extLst>
              <a:ext uri="{FF2B5EF4-FFF2-40B4-BE49-F238E27FC236}">
                <a16:creationId xmlns:a16="http://schemas.microsoft.com/office/drawing/2014/main" id="{1C35DC59-0AB7-3646-9678-8012BB7407F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3016" y="2492704"/>
            <a:ext cx="5881253" cy="3520468"/>
          </a:xfrm>
        </p:spPr>
      </p:pic>
    </p:spTree>
    <p:extLst>
      <p:ext uri="{BB962C8B-B14F-4D97-AF65-F5344CB8AC3E}">
        <p14:creationId xmlns:p14="http://schemas.microsoft.com/office/powerpoint/2010/main" val="1547377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F3F6C-CF39-EC41-B903-C515163F8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each variable (Histogram &amp; Boxplot): tax</a:t>
            </a:r>
          </a:p>
        </p:txBody>
      </p:sp>
      <p:pic>
        <p:nvPicPr>
          <p:cNvPr id="12" name="Content Placeholder 11" descr="Chart, histogram&#10;&#10;Description automatically generated">
            <a:extLst>
              <a:ext uri="{FF2B5EF4-FFF2-40B4-BE49-F238E27FC236}">
                <a16:creationId xmlns:a16="http://schemas.microsoft.com/office/drawing/2014/main" id="{63B86969-175D-3F41-BF62-FAF3D14A1A0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3291" y="2240639"/>
            <a:ext cx="6022709" cy="3637647"/>
          </a:xfrm>
        </p:spPr>
      </p:pic>
      <p:pic>
        <p:nvPicPr>
          <p:cNvPr id="14" name="Content Placeholder 13" descr="Chart, histogram&#10;&#10;Description automatically generated">
            <a:extLst>
              <a:ext uri="{FF2B5EF4-FFF2-40B4-BE49-F238E27FC236}">
                <a16:creationId xmlns:a16="http://schemas.microsoft.com/office/drawing/2014/main" id="{6FBB4A46-4251-004E-A983-18AD7090F9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435289"/>
            <a:ext cx="5982095" cy="3637647"/>
          </a:xfrm>
        </p:spPr>
      </p:pic>
    </p:spTree>
    <p:extLst>
      <p:ext uri="{BB962C8B-B14F-4D97-AF65-F5344CB8AC3E}">
        <p14:creationId xmlns:p14="http://schemas.microsoft.com/office/powerpoint/2010/main" val="3891608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F3F6C-CF39-EC41-B903-C515163F8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 diagram between dependent var and independent var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E5BC3-DEE9-0D41-8F1A-FD40385E6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8296" y="2043404"/>
            <a:ext cx="4639736" cy="736282"/>
          </a:xfrm>
        </p:spPr>
        <p:txBody>
          <a:bodyPr/>
          <a:lstStyle/>
          <a:p>
            <a:r>
              <a:rPr lang="en-US" dirty="0"/>
              <a:t>Age &amp; rm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4BF9EB-E4B9-9C47-A692-B3AF8FD4C8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Age &amp; tax</a:t>
            </a:r>
          </a:p>
        </p:txBody>
      </p:sp>
      <p:pic>
        <p:nvPicPr>
          <p:cNvPr id="10" name="Content Placeholder 9" descr="Chart, scatter chart&#10;&#10;Description automatically generated">
            <a:extLst>
              <a:ext uri="{FF2B5EF4-FFF2-40B4-BE49-F238E27FC236}">
                <a16:creationId xmlns:a16="http://schemas.microsoft.com/office/drawing/2014/main" id="{2133743C-6A0A-CF4D-BF8D-E4EAADC1E6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74611" y="2696997"/>
            <a:ext cx="5777648" cy="3432506"/>
          </a:xfrm>
        </p:spPr>
      </p:pic>
      <p:pic>
        <p:nvPicPr>
          <p:cNvPr id="13" name="Content Placeholder 12" descr="Chart, scatter chart&#10;&#10;Description automatically generated">
            <a:extLst>
              <a:ext uri="{FF2B5EF4-FFF2-40B4-BE49-F238E27FC236}">
                <a16:creationId xmlns:a16="http://schemas.microsoft.com/office/drawing/2014/main" id="{36149ACB-AB6C-A441-859A-B76059F34D4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26480" y="2696997"/>
            <a:ext cx="5777648" cy="3522760"/>
          </a:xfrm>
        </p:spPr>
      </p:pic>
    </p:spTree>
    <p:extLst>
      <p:ext uri="{BB962C8B-B14F-4D97-AF65-F5344CB8AC3E}">
        <p14:creationId xmlns:p14="http://schemas.microsoft.com/office/powerpoint/2010/main" val="3685842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27F043-7752-DB47-9FA0-F937B4689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70" y="306998"/>
            <a:ext cx="3922165" cy="196108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Single Linear Regression</a:t>
            </a:r>
            <a:br>
              <a:rPr lang="en-US" sz="4000" dirty="0">
                <a:solidFill>
                  <a:schemeClr val="bg1"/>
                </a:solidFill>
              </a:rPr>
            </a:br>
            <a:endParaRPr lang="en-US" sz="4000" dirty="0">
              <a:solidFill>
                <a:schemeClr val="bg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C4CC42B-CCF5-5B4B-B2B5-A8536A2BB09B}"/>
              </a:ext>
            </a:extLst>
          </p:cNvPr>
          <p:cNvSpPr txBox="1"/>
          <p:nvPr/>
        </p:nvSpPr>
        <p:spPr>
          <a:xfrm>
            <a:off x="137771" y="2799654"/>
            <a:ext cx="3922164" cy="360114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+ Negative coefficient</a:t>
            </a:r>
          </a:p>
          <a:p>
            <a:r>
              <a:rPr lang="en-US" b="1" dirty="0">
                <a:solidFill>
                  <a:schemeClr val="bg1"/>
                </a:solidFill>
              </a:rPr>
              <a:t>+ Estimated function: </a:t>
            </a:r>
          </a:p>
          <a:p>
            <a:r>
              <a:rPr lang="en-US" dirty="0">
                <a:solidFill>
                  <a:schemeClr val="bg1"/>
                </a:solidFill>
              </a:rPr>
              <a:t>Age = 129.069 – 9.626 * rm</a:t>
            </a:r>
          </a:p>
          <a:p>
            <a:r>
              <a:rPr lang="en-US" dirty="0" err="1">
                <a:solidFill>
                  <a:schemeClr val="bg1"/>
                </a:solidFill>
              </a:rPr>
              <a:t>Eg</a:t>
            </a:r>
            <a:r>
              <a:rPr lang="en-US" dirty="0">
                <a:solidFill>
                  <a:schemeClr val="bg1"/>
                </a:solidFill>
              </a:rPr>
              <a:t>: rm = 6.575</a:t>
            </a:r>
          </a:p>
          <a:p>
            <a:r>
              <a:rPr lang="en-US" dirty="0">
                <a:solidFill>
                  <a:schemeClr val="bg1"/>
                </a:solidFill>
              </a:rPr>
              <a:t>+ Estimated result = 65.78</a:t>
            </a:r>
          </a:p>
          <a:p>
            <a:r>
              <a:rPr lang="en-US" dirty="0">
                <a:solidFill>
                  <a:schemeClr val="bg1"/>
                </a:solidFill>
              </a:rPr>
              <a:t>+ Actual result (= Estimated result + e) = 65.2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solidFill>
                  <a:schemeClr val="bg1"/>
                </a:solidFill>
              </a:rPr>
              <a:t>------</a:t>
            </a:r>
          </a:p>
          <a:p>
            <a:r>
              <a:rPr lang="en-US" dirty="0">
                <a:solidFill>
                  <a:schemeClr val="bg1"/>
                </a:solidFill>
              </a:rPr>
              <a:t>+ P-value (less than 5%): significant coefficient for rm </a:t>
            </a:r>
          </a:p>
          <a:p>
            <a:r>
              <a:rPr lang="en-US" dirty="0">
                <a:solidFill>
                  <a:schemeClr val="bg1"/>
                </a:solidFill>
              </a:rPr>
              <a:t>+ Adjusted R-squared: too low (~5.77%) </a:t>
            </a:r>
          </a:p>
          <a:p>
            <a:r>
              <a:rPr lang="en-US" dirty="0">
                <a:solidFill>
                  <a:schemeClr val="bg1"/>
                </a:solidFill>
              </a:rPr>
              <a:t>-&gt; independent variable (rm) can’t explain the dependent variable (age) 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Content Placeholder 5" descr="Text, letter&#10;&#10;Description automatically generated">
            <a:extLst>
              <a:ext uri="{FF2B5EF4-FFF2-40B4-BE49-F238E27FC236}">
                <a16:creationId xmlns:a16="http://schemas.microsoft.com/office/drawing/2014/main" id="{4621440F-C985-EF43-B535-7D60609DA7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115499" y="1488144"/>
            <a:ext cx="8095022" cy="492664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C19C75-26F6-0349-B026-F54F8ED8A099}"/>
              </a:ext>
            </a:extLst>
          </p:cNvPr>
          <p:cNvSpPr txBox="1"/>
          <p:nvPr/>
        </p:nvSpPr>
        <p:spPr>
          <a:xfrm>
            <a:off x="4241901" y="221697"/>
            <a:ext cx="74400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Model 1: </a:t>
            </a:r>
            <a:r>
              <a:rPr lang="en-US" sz="2500" dirty="0"/>
              <a:t>Predict the proportion of house built before 1940 given by the average room numbers in house</a:t>
            </a:r>
          </a:p>
        </p:txBody>
      </p:sp>
    </p:spTree>
    <p:extLst>
      <p:ext uri="{BB962C8B-B14F-4D97-AF65-F5344CB8AC3E}">
        <p14:creationId xmlns:p14="http://schemas.microsoft.com/office/powerpoint/2010/main" val="2954655122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1005</Words>
  <Application>Microsoft Macintosh PowerPoint</Application>
  <PresentationFormat>Widescreen</PresentationFormat>
  <Paragraphs>106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Bookman Old Style</vt:lpstr>
      <vt:lpstr>Calibri</vt:lpstr>
      <vt:lpstr>Franklin Gothic Book</vt:lpstr>
      <vt:lpstr>1_RetrospectVTI</vt:lpstr>
      <vt:lpstr>Boston Housing: relation between age and tax rate  &amp; the number of rooms</vt:lpstr>
      <vt:lpstr>Topic: Boston Housing </vt:lpstr>
      <vt:lpstr>Data frame using in the project/topic:</vt:lpstr>
      <vt:lpstr>Correlation Test among variables: Char: Charles River dummy variable (=1 if track bounds river; 0 otherwise) rm: average number of rooms per dwelling age: proportion of owner-occupied units built prior to 1940 tax: full-value property-tax rate per $10,000</vt:lpstr>
      <vt:lpstr>Visualize each variable (Histogram &amp; Boxplot): Age</vt:lpstr>
      <vt:lpstr>Visualize each variable (Histogram &amp; Boxplot): rm</vt:lpstr>
      <vt:lpstr>Visualize each variable (Histogram &amp; Boxplot): tax</vt:lpstr>
      <vt:lpstr>Scatter diagram between dependent var and independent var</vt:lpstr>
      <vt:lpstr>Single Linear Regression </vt:lpstr>
      <vt:lpstr>Checking the regression model1 assumptions on residuals (Plot &amp; Shapiro Test) </vt:lpstr>
      <vt:lpstr>Single Linear Regression </vt:lpstr>
      <vt:lpstr>Checking the regression model2 assumptions on residuals  (Plot &amp; Shapiro Test) </vt:lpstr>
      <vt:lpstr>Multi-variables Linear Regression </vt:lpstr>
      <vt:lpstr>Checking the regression model3 assumptions on residuals  (Plot &amp; Shapiro Test) </vt:lpstr>
      <vt:lpstr>Improve the accuracy of model using dummy variable CHAS</vt:lpstr>
      <vt:lpstr>Multi-variables Linear Regression</vt:lpstr>
      <vt:lpstr>Multi-variables Linear Regression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Boston Housing: relation between age and tax rate  &amp; the number of rooms</dc:title>
  <dc:creator>Uyen Nguyen</dc:creator>
  <cp:lastModifiedBy>Uyen Nguyen</cp:lastModifiedBy>
  <cp:revision>4</cp:revision>
  <dcterms:created xsi:type="dcterms:W3CDTF">2020-10-25T15:50:16Z</dcterms:created>
  <dcterms:modified xsi:type="dcterms:W3CDTF">2020-10-26T01:40:24Z</dcterms:modified>
</cp:coreProperties>
</file>